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61" r:id="rId6"/>
    <p:sldId id="262" r:id="rId7"/>
    <p:sldId id="265" r:id="rId8"/>
    <p:sldId id="266" r:id="rId9"/>
    <p:sldId id="267" r:id="rId10"/>
    <p:sldId id="268" r:id="rId11"/>
    <p:sldId id="264" r:id="rId12"/>
    <p:sldId id="269" r:id="rId13"/>
    <p:sldId id="270" r:id="rId14"/>
    <p:sldId id="271" r:id="rId15"/>
    <p:sldId id="272" r:id="rId16"/>
    <p:sldId id="273" r:id="rId17"/>
    <p:sldId id="26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19" autoAdjust="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7/1/2020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7/1/2020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7/1/2020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7/1/2020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7/1/2020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coronanet-project.org/down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IBM Data Science </a:t>
            </a:r>
            <a:br>
              <a:rPr lang="en-US" sz="4400" dirty="0">
                <a:solidFill>
                  <a:schemeClr val="tx1"/>
                </a:solidFill>
              </a:rPr>
            </a:br>
            <a:r>
              <a:rPr lang="en-US" sz="4400" dirty="0">
                <a:solidFill>
                  <a:schemeClr val="tx1"/>
                </a:solidFill>
              </a:rPr>
              <a:t>Capstone Project</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4185022"/>
            <a:ext cx="4775075" cy="559656"/>
          </a:xfrm>
        </p:spPr>
        <p:txBody>
          <a:bodyPr>
            <a:normAutofit/>
          </a:bodyPr>
          <a:lstStyle/>
          <a:p>
            <a:pPr>
              <a:spcAft>
                <a:spcPts val="600"/>
              </a:spcAft>
            </a:pPr>
            <a:r>
              <a:rPr lang="en-US" altLang="zh-CN" dirty="0">
                <a:solidFill>
                  <a:schemeClr val="tx1"/>
                </a:solidFill>
              </a:rPr>
              <a:t>Yaxuan XUE</a:t>
            </a:r>
            <a:endParaRPr lang="en-US" dirty="0">
              <a:solidFill>
                <a:schemeClr val="tx1"/>
              </a:solidFill>
            </a:endParaRP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7F92A-F8B1-4CF8-BB7D-F94A2438776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45DEE223-9E72-499E-BABC-5BAE4F39834D}"/>
              </a:ext>
            </a:extLst>
          </p:cNvPr>
          <p:cNvSpPr>
            <a:spLocks noGrp="1"/>
          </p:cNvSpPr>
          <p:nvPr>
            <p:ph type="body" sz="half" idx="2"/>
          </p:nvPr>
        </p:nvSpPr>
        <p:spPr/>
        <p:txBody>
          <a:bodyPr/>
          <a:lstStyle/>
          <a:p>
            <a:r>
              <a:rPr lang="en-US" b="1" dirty="0"/>
              <a:t>2. Regression</a:t>
            </a:r>
          </a:p>
        </p:txBody>
      </p:sp>
      <p:pic>
        <p:nvPicPr>
          <p:cNvPr id="5" name="Content Placeholder 4">
            <a:extLst>
              <a:ext uri="{FF2B5EF4-FFF2-40B4-BE49-F238E27FC236}">
                <a16:creationId xmlns:a16="http://schemas.microsoft.com/office/drawing/2014/main" id="{E691A992-4E17-4324-BE1F-D3DD4FCB3726}"/>
              </a:ext>
            </a:extLst>
          </p:cNvPr>
          <p:cNvPicPr>
            <a:picLocks noGrp="1"/>
          </p:cNvPicPr>
          <p:nvPr>
            <p:ph idx="1"/>
          </p:nvPr>
        </p:nvPicPr>
        <p:blipFill>
          <a:blip r:embed="rId2"/>
          <a:stretch>
            <a:fillRect/>
          </a:stretch>
        </p:blipFill>
        <p:spPr>
          <a:xfrm>
            <a:off x="685800" y="987665"/>
            <a:ext cx="6858000" cy="4577869"/>
          </a:xfrm>
          <a:prstGeom prst="rect">
            <a:avLst/>
          </a:prstGeom>
        </p:spPr>
      </p:pic>
    </p:spTree>
    <p:extLst>
      <p:ext uri="{BB962C8B-B14F-4D97-AF65-F5344CB8AC3E}">
        <p14:creationId xmlns:p14="http://schemas.microsoft.com/office/powerpoint/2010/main" val="411045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2B45-A603-4D30-86DE-4C55A2DBA040}"/>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8EEA59B9-718A-4F88-AB86-AEF4A6661552}"/>
              </a:ext>
            </a:extLst>
          </p:cNvPr>
          <p:cNvSpPr>
            <a:spLocks noGrp="1"/>
          </p:cNvSpPr>
          <p:nvPr>
            <p:ph type="body" sz="half" idx="2"/>
          </p:nvPr>
        </p:nvSpPr>
        <p:spPr/>
        <p:txBody>
          <a:bodyPr/>
          <a:lstStyle/>
          <a:p>
            <a:r>
              <a:rPr lang="en-US" b="1" dirty="0"/>
              <a:t>3. Fitting the model</a:t>
            </a:r>
          </a:p>
        </p:txBody>
      </p:sp>
      <p:pic>
        <p:nvPicPr>
          <p:cNvPr id="5" name="Content Placeholder 4">
            <a:extLst>
              <a:ext uri="{FF2B5EF4-FFF2-40B4-BE49-F238E27FC236}">
                <a16:creationId xmlns:a16="http://schemas.microsoft.com/office/drawing/2014/main" id="{68E9B62B-B2C6-4B1E-A50D-458163D711AF}"/>
              </a:ext>
            </a:extLst>
          </p:cNvPr>
          <p:cNvPicPr>
            <a:picLocks noGrp="1"/>
          </p:cNvPicPr>
          <p:nvPr>
            <p:ph idx="1"/>
          </p:nvPr>
        </p:nvPicPr>
        <p:blipFill>
          <a:blip r:embed="rId2"/>
          <a:stretch>
            <a:fillRect/>
          </a:stretch>
        </p:blipFill>
        <p:spPr>
          <a:xfrm>
            <a:off x="685800" y="1125984"/>
            <a:ext cx="6858000" cy="4301231"/>
          </a:xfrm>
          <a:prstGeom prst="rect">
            <a:avLst/>
          </a:prstGeom>
        </p:spPr>
      </p:pic>
    </p:spTree>
    <p:extLst>
      <p:ext uri="{BB962C8B-B14F-4D97-AF65-F5344CB8AC3E}">
        <p14:creationId xmlns:p14="http://schemas.microsoft.com/office/powerpoint/2010/main" val="244280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7984-856C-40AA-8E64-A09D6A68805F}"/>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6CAE2B04-D941-4705-AED7-6ED8EEEA552A}"/>
              </a:ext>
            </a:extLst>
          </p:cNvPr>
          <p:cNvSpPr>
            <a:spLocks noGrp="1"/>
          </p:cNvSpPr>
          <p:nvPr>
            <p:ph type="body" sz="half" idx="2"/>
          </p:nvPr>
        </p:nvSpPr>
        <p:spPr/>
        <p:txBody>
          <a:bodyPr/>
          <a:lstStyle/>
          <a:p>
            <a:r>
              <a:rPr lang="en-US" b="1" dirty="0"/>
              <a:t>3. Fitting the model</a:t>
            </a:r>
          </a:p>
          <a:p>
            <a:endParaRPr lang="en-US" b="1" dirty="0"/>
          </a:p>
          <a:p>
            <a:r>
              <a:rPr lang="en-US" b="1" dirty="0"/>
              <a:t>Residuals—White noise</a:t>
            </a:r>
          </a:p>
        </p:txBody>
      </p:sp>
      <p:pic>
        <p:nvPicPr>
          <p:cNvPr id="5" name="Content Placeholder 4">
            <a:extLst>
              <a:ext uri="{FF2B5EF4-FFF2-40B4-BE49-F238E27FC236}">
                <a16:creationId xmlns:a16="http://schemas.microsoft.com/office/drawing/2014/main" id="{B943B780-7486-47EC-821E-410B13BA23D8}"/>
              </a:ext>
            </a:extLst>
          </p:cNvPr>
          <p:cNvPicPr>
            <a:picLocks noGrp="1"/>
          </p:cNvPicPr>
          <p:nvPr>
            <p:ph idx="1"/>
          </p:nvPr>
        </p:nvPicPr>
        <p:blipFill>
          <a:blip r:embed="rId2"/>
          <a:stretch>
            <a:fillRect/>
          </a:stretch>
        </p:blipFill>
        <p:spPr>
          <a:xfrm>
            <a:off x="1865881" y="609600"/>
            <a:ext cx="4497838" cy="5334000"/>
          </a:xfrm>
          <a:prstGeom prst="rect">
            <a:avLst/>
          </a:prstGeom>
        </p:spPr>
      </p:pic>
    </p:spTree>
    <p:extLst>
      <p:ext uri="{BB962C8B-B14F-4D97-AF65-F5344CB8AC3E}">
        <p14:creationId xmlns:p14="http://schemas.microsoft.com/office/powerpoint/2010/main" val="847708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7D94-FF00-4D94-8FCB-63C05945A5B8}"/>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6DA5B7D0-8879-4A8C-BED0-CC762EE613F9}"/>
              </a:ext>
            </a:extLst>
          </p:cNvPr>
          <p:cNvSpPr>
            <a:spLocks noGrp="1"/>
          </p:cNvSpPr>
          <p:nvPr>
            <p:ph type="body" sz="half" idx="2"/>
          </p:nvPr>
        </p:nvSpPr>
        <p:spPr/>
        <p:txBody>
          <a:bodyPr/>
          <a:lstStyle/>
          <a:p>
            <a:r>
              <a:rPr lang="en-US" b="1" dirty="0"/>
              <a:t>4. Forecasting</a:t>
            </a:r>
          </a:p>
        </p:txBody>
      </p:sp>
      <p:pic>
        <p:nvPicPr>
          <p:cNvPr id="5" name="Content Placeholder 4">
            <a:extLst>
              <a:ext uri="{FF2B5EF4-FFF2-40B4-BE49-F238E27FC236}">
                <a16:creationId xmlns:a16="http://schemas.microsoft.com/office/drawing/2014/main" id="{B4902B29-0194-4B9F-BE19-B5B763282058}"/>
              </a:ext>
            </a:extLst>
          </p:cNvPr>
          <p:cNvPicPr>
            <a:picLocks noGrp="1"/>
          </p:cNvPicPr>
          <p:nvPr>
            <p:ph idx="1"/>
          </p:nvPr>
        </p:nvPicPr>
        <p:blipFill>
          <a:blip r:embed="rId2"/>
          <a:stretch>
            <a:fillRect/>
          </a:stretch>
        </p:blipFill>
        <p:spPr>
          <a:xfrm>
            <a:off x="84840" y="261010"/>
            <a:ext cx="4661555" cy="3167990"/>
          </a:xfrm>
          <a:prstGeom prst="rect">
            <a:avLst/>
          </a:prstGeom>
        </p:spPr>
      </p:pic>
      <p:pic>
        <p:nvPicPr>
          <p:cNvPr id="6" name="Picture 5">
            <a:extLst>
              <a:ext uri="{FF2B5EF4-FFF2-40B4-BE49-F238E27FC236}">
                <a16:creationId xmlns:a16="http://schemas.microsoft.com/office/drawing/2014/main" id="{3959129E-BE15-4F64-8480-EE113E79E130}"/>
              </a:ext>
            </a:extLst>
          </p:cNvPr>
          <p:cNvPicPr>
            <a:picLocks noChangeAspect="1"/>
          </p:cNvPicPr>
          <p:nvPr/>
        </p:nvPicPr>
        <p:blipFill>
          <a:blip r:embed="rId3"/>
          <a:stretch>
            <a:fillRect/>
          </a:stretch>
        </p:blipFill>
        <p:spPr>
          <a:xfrm>
            <a:off x="2486009" y="3341803"/>
            <a:ext cx="5454741" cy="3406600"/>
          </a:xfrm>
          <a:prstGeom prst="rect">
            <a:avLst/>
          </a:prstGeom>
        </p:spPr>
      </p:pic>
    </p:spTree>
    <p:extLst>
      <p:ext uri="{BB962C8B-B14F-4D97-AF65-F5344CB8AC3E}">
        <p14:creationId xmlns:p14="http://schemas.microsoft.com/office/powerpoint/2010/main" val="2143307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729F-097E-49BB-9125-AB375BC51E2C}"/>
              </a:ext>
            </a:extLst>
          </p:cNvPr>
          <p:cNvSpPr>
            <a:spLocks noGrp="1"/>
          </p:cNvSpPr>
          <p:nvPr>
            <p:ph type="title"/>
          </p:nvPr>
        </p:nvSpPr>
        <p:spPr>
          <a:xfrm>
            <a:off x="1039981" y="1407653"/>
            <a:ext cx="3004118" cy="598602"/>
          </a:xfrm>
        </p:spPr>
        <p:txBody>
          <a:bodyPr>
            <a:noAutofit/>
          </a:bodyPr>
          <a:lstStyle/>
          <a:p>
            <a:r>
              <a:rPr lang="en-US" sz="4400" dirty="0"/>
              <a:t>Results</a:t>
            </a:r>
          </a:p>
        </p:txBody>
      </p:sp>
      <p:sp>
        <p:nvSpPr>
          <p:cNvPr id="3" name="Text Placeholder 2">
            <a:extLst>
              <a:ext uri="{FF2B5EF4-FFF2-40B4-BE49-F238E27FC236}">
                <a16:creationId xmlns:a16="http://schemas.microsoft.com/office/drawing/2014/main" id="{DE7E44D6-00C7-4537-A67E-85F4D2E853D5}"/>
              </a:ext>
            </a:extLst>
          </p:cNvPr>
          <p:cNvSpPr>
            <a:spLocks noGrp="1"/>
          </p:cNvSpPr>
          <p:nvPr>
            <p:ph type="body" idx="1"/>
          </p:nvPr>
        </p:nvSpPr>
        <p:spPr>
          <a:xfrm>
            <a:off x="1395167" y="2328421"/>
            <a:ext cx="9173773" cy="2810841"/>
          </a:xfrm>
        </p:spPr>
        <p:txBody>
          <a:bodyPr>
            <a:normAutofit/>
          </a:bodyPr>
          <a:lstStyle/>
          <a:p>
            <a:pPr algn="l"/>
            <a:r>
              <a:rPr lang="en-US" dirty="0"/>
              <a:t>Thanks to Foursquare, I found our ideal hotel for the vacation. </a:t>
            </a:r>
            <a:r>
              <a:rPr lang="en-US" b="1" i="1" dirty="0"/>
              <a:t>Loews Royal Pacific Resort </a:t>
            </a:r>
            <a:r>
              <a:rPr lang="en-US" dirty="0"/>
              <a:t>seems to be the most suitable hotel for my friend and I to stay in. And around the hotel, there are 15 restaurants that serve cuisines from all over the world. </a:t>
            </a:r>
          </a:p>
          <a:p>
            <a:pPr algn="l"/>
            <a:endParaRPr lang="en-US" dirty="0"/>
          </a:p>
          <a:p>
            <a:pPr algn="l"/>
            <a:r>
              <a:rPr lang="en-US" dirty="0"/>
              <a:t>If nothing unexpected happens and everything goes smoothly as right now, from the ARIMA model I built, the active cases of the U.S. should come to zero in late October. </a:t>
            </a:r>
          </a:p>
          <a:p>
            <a:endParaRPr lang="en-US" dirty="0"/>
          </a:p>
        </p:txBody>
      </p:sp>
    </p:spTree>
    <p:extLst>
      <p:ext uri="{BB962C8B-B14F-4D97-AF65-F5344CB8AC3E}">
        <p14:creationId xmlns:p14="http://schemas.microsoft.com/office/powerpoint/2010/main" val="519675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3DFD-2BE0-4787-A1AD-FACBE845115C}"/>
              </a:ext>
            </a:extLst>
          </p:cNvPr>
          <p:cNvSpPr>
            <a:spLocks noGrp="1"/>
          </p:cNvSpPr>
          <p:nvPr>
            <p:ph type="ctrTitle"/>
          </p:nvPr>
        </p:nvSpPr>
        <p:spPr>
          <a:xfrm>
            <a:off x="1312580" y="1475503"/>
            <a:ext cx="3637489" cy="498370"/>
          </a:xfrm>
        </p:spPr>
        <p:txBody>
          <a:bodyPr>
            <a:normAutofit fontScale="90000"/>
          </a:bodyPr>
          <a:lstStyle/>
          <a:p>
            <a:r>
              <a:rPr lang="en-US" sz="4000" dirty="0"/>
              <a:t>Conclusion</a:t>
            </a:r>
          </a:p>
        </p:txBody>
      </p:sp>
      <p:sp>
        <p:nvSpPr>
          <p:cNvPr id="3" name="Subtitle 2">
            <a:extLst>
              <a:ext uri="{FF2B5EF4-FFF2-40B4-BE49-F238E27FC236}">
                <a16:creationId xmlns:a16="http://schemas.microsoft.com/office/drawing/2014/main" id="{0C46D8B7-092A-4D1D-BAD8-243DA8F2488B}"/>
              </a:ext>
            </a:extLst>
          </p:cNvPr>
          <p:cNvSpPr>
            <a:spLocks noGrp="1"/>
          </p:cNvSpPr>
          <p:nvPr>
            <p:ph type="subTitle" idx="1"/>
          </p:nvPr>
        </p:nvSpPr>
        <p:spPr>
          <a:xfrm>
            <a:off x="1629101" y="2184888"/>
            <a:ext cx="8936846" cy="2954375"/>
          </a:xfrm>
        </p:spPr>
        <p:txBody>
          <a:bodyPr>
            <a:normAutofit fontScale="92500" lnSpcReduction="10000"/>
          </a:bodyPr>
          <a:lstStyle/>
          <a:p>
            <a:pPr algn="l"/>
            <a:r>
              <a:rPr lang="en-US" dirty="0"/>
              <a:t>By using data collected in Foursquare, now I have some ideas about my future trip to Orlando, such as which hotel to stay in so that we can be extremely close to the Universal Studios and enjoy excellent services, and which restaurants to go to that has cuisines from all over the world. I believe this report can also be a good small guidance to people who have the same interests and plans as I do. </a:t>
            </a:r>
            <a:endParaRPr lang="en-US" b="1" dirty="0"/>
          </a:p>
          <a:p>
            <a:pPr algn="l"/>
            <a:r>
              <a:rPr lang="en-US" dirty="0"/>
              <a:t>With the help of several Python libraries, I have built an ARIMA model to predict when the active cases in the United States can be zero and when it may be safe to travel around the country again. If everything goes as I expected, according to the model, the situation should be alleviated by the end of October.  </a:t>
            </a:r>
            <a:endParaRPr lang="en-US" b="1" dirty="0"/>
          </a:p>
          <a:p>
            <a:pPr algn="l"/>
            <a:endParaRPr lang="en-US" dirty="0"/>
          </a:p>
        </p:txBody>
      </p:sp>
    </p:spTree>
    <p:extLst>
      <p:ext uri="{BB962C8B-B14F-4D97-AF65-F5344CB8AC3E}">
        <p14:creationId xmlns:p14="http://schemas.microsoft.com/office/powerpoint/2010/main" val="461278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653455" y="3762044"/>
            <a:ext cx="5607506" cy="1630907"/>
          </a:xfrm>
        </p:spPr>
        <p:txBody>
          <a:bodyPr>
            <a:normAutofit/>
          </a:bodyPr>
          <a:lstStyle/>
          <a:p>
            <a:r>
              <a:rPr lang="en-US" sz="6000" b="1" dirty="0">
                <a:solidFill>
                  <a:srgbClr val="7030A0"/>
                </a:solidFill>
              </a:rPr>
              <a:t>Thank you!!!</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672808" y="2008926"/>
            <a:ext cx="4775075" cy="559656"/>
          </a:xfrm>
        </p:spPr>
        <p:txBody>
          <a:bodyPr>
            <a:normAutofit/>
          </a:bodyPr>
          <a:lstStyle/>
          <a:p>
            <a:pPr>
              <a:spcAft>
                <a:spcPts val="600"/>
              </a:spcAft>
            </a:pPr>
            <a:endParaRPr lang="en-US" dirty="0">
              <a:solidFill>
                <a:schemeClr val="tx1"/>
              </a:solidFill>
            </a:endParaRPr>
          </a:p>
        </p:txBody>
      </p:sp>
    </p:spTree>
    <p:extLst>
      <p:ext uri="{BB962C8B-B14F-4D97-AF65-F5344CB8AC3E}">
        <p14:creationId xmlns:p14="http://schemas.microsoft.com/office/powerpoint/2010/main" val="89222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546846" y="387618"/>
            <a:ext cx="3765781" cy="1331278"/>
          </a:xfrm>
        </p:spPr>
        <p:txBody>
          <a:bodyPr>
            <a:normAutofit/>
          </a:bodyPr>
          <a:lstStyle/>
          <a:p>
            <a:pPr algn="ctr"/>
            <a:r>
              <a:rPr lang="en-US" dirty="0"/>
              <a:t>Introduction</a:t>
            </a:r>
          </a:p>
        </p:txBody>
      </p:sp>
      <p:sp>
        <p:nvSpPr>
          <p:cNvPr id="4" name="Content Placeholder 3">
            <a:extLst>
              <a:ext uri="{FF2B5EF4-FFF2-40B4-BE49-F238E27FC236}">
                <a16:creationId xmlns:a16="http://schemas.microsoft.com/office/drawing/2014/main" id="{8FC07CFF-963F-4A98-BFB0-4CE1B1597C14}"/>
              </a:ext>
            </a:extLst>
          </p:cNvPr>
          <p:cNvSpPr>
            <a:spLocks noGrp="1"/>
          </p:cNvSpPr>
          <p:nvPr>
            <p:ph idx="1"/>
          </p:nvPr>
        </p:nvSpPr>
        <p:spPr>
          <a:xfrm>
            <a:off x="1066800" y="1718896"/>
            <a:ext cx="10058400" cy="4233848"/>
          </a:xfrm>
        </p:spPr>
        <p:txBody>
          <a:bodyPr>
            <a:normAutofit/>
          </a:bodyPr>
          <a:lstStyle/>
          <a:p>
            <a:pPr marL="0" indent="0">
              <a:buNone/>
            </a:pPr>
            <a:r>
              <a:rPr lang="en-US" sz="2400" dirty="0"/>
              <a:t>I have been always longing to visit </a:t>
            </a:r>
            <a:r>
              <a:rPr lang="en-US" sz="2400" u="sng" dirty="0"/>
              <a:t>Orlando, Florida</a:t>
            </a:r>
            <a:r>
              <a:rPr lang="en-US" sz="2400" dirty="0"/>
              <a:t>.</a:t>
            </a:r>
          </a:p>
          <a:p>
            <a:pPr marL="0" indent="0">
              <a:buNone/>
            </a:pPr>
            <a:r>
              <a:rPr lang="en-US" sz="2400" dirty="0"/>
              <a:t>In this project, I will use </a:t>
            </a:r>
            <a:r>
              <a:rPr lang="en-US" sz="2400" b="1" dirty="0"/>
              <a:t>Foursquare</a:t>
            </a:r>
            <a:r>
              <a:rPr lang="en-US" sz="2400" dirty="0"/>
              <a:t> to choose our ideal </a:t>
            </a:r>
            <a:r>
              <a:rPr lang="en-US" sz="2400" u="sng" dirty="0"/>
              <a:t>hotels</a:t>
            </a:r>
            <a:r>
              <a:rPr lang="en-US" sz="2400" dirty="0"/>
              <a:t> that are close to our destination—Universal Studios Florida, and at the same time has a relatively good rating. </a:t>
            </a:r>
          </a:p>
          <a:p>
            <a:pPr marL="0" indent="0">
              <a:buNone/>
            </a:pPr>
            <a:r>
              <a:rPr lang="en-US" sz="2400" dirty="0"/>
              <a:t>Then, I will make a list of nearby </a:t>
            </a:r>
            <a:r>
              <a:rPr lang="en-US" sz="2400" u="sng" dirty="0"/>
              <a:t>restaurants</a:t>
            </a:r>
            <a:r>
              <a:rPr lang="en-US" sz="2400" dirty="0"/>
              <a:t> that are located walking-distance from our selected hotel. </a:t>
            </a:r>
          </a:p>
          <a:p>
            <a:pPr marL="0" indent="0">
              <a:buNone/>
            </a:pPr>
            <a:r>
              <a:rPr lang="en-US" sz="2400" dirty="0" err="1"/>
              <a:t>Finally,I</a:t>
            </a:r>
            <a:r>
              <a:rPr lang="en-US" sz="2400" dirty="0"/>
              <a:t> will build an </a:t>
            </a:r>
            <a:r>
              <a:rPr lang="en-US" sz="2400" b="1" dirty="0"/>
              <a:t>ARIMA</a:t>
            </a:r>
            <a:r>
              <a:rPr lang="en-US" sz="2400" dirty="0"/>
              <a:t> model using the active cases data of United States to predict when this COVID-19 can be under control. </a:t>
            </a:r>
          </a:p>
        </p:txBody>
      </p:sp>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DC79D-A3BE-4692-85AC-775A1E988AC9}"/>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05647575-B823-4E42-B817-38CC77E931A6}"/>
              </a:ext>
            </a:extLst>
          </p:cNvPr>
          <p:cNvSpPr>
            <a:spLocks noGrp="1"/>
          </p:cNvSpPr>
          <p:nvPr>
            <p:ph idx="1"/>
          </p:nvPr>
        </p:nvSpPr>
        <p:spPr/>
        <p:txBody>
          <a:bodyPr/>
          <a:lstStyle/>
          <a:p>
            <a:pPr marL="0" indent="0">
              <a:buNone/>
            </a:pPr>
            <a:r>
              <a:rPr lang="en-US" sz="2000" dirty="0"/>
              <a:t>1) address of the Universal Studios Florida:</a:t>
            </a:r>
          </a:p>
          <a:p>
            <a:pPr marL="0" indent="0">
              <a:buNone/>
            </a:pPr>
            <a:r>
              <a:rPr lang="en-US" sz="2000" dirty="0"/>
              <a:t>    6000 Universal Blvd, Orlando, FL </a:t>
            </a:r>
          </a:p>
          <a:p>
            <a:pPr marL="0" indent="0">
              <a:buNone/>
            </a:pPr>
            <a:r>
              <a:rPr lang="en-US" sz="2000" dirty="0"/>
              <a:t>2) active COVID-19 cases in the United States </a:t>
            </a:r>
          </a:p>
          <a:p>
            <a:pPr marL="0" indent="0">
              <a:buNone/>
            </a:pPr>
            <a:r>
              <a:rPr lang="fr-FR" sz="2000" dirty="0"/>
              <a:t>    source: </a:t>
            </a:r>
            <a:r>
              <a:rPr lang="fr-FR" sz="2000" dirty="0">
                <a:hlinkClick r:id="rId2"/>
              </a:rPr>
              <a:t>https://www.coronanet-project.org/download</a:t>
            </a:r>
            <a:endParaRPr lang="fr-FR" sz="2000" dirty="0"/>
          </a:p>
          <a:p>
            <a:pPr marL="0" indent="0">
              <a:buNone/>
            </a:pPr>
            <a:endParaRPr lang="fr-FR" sz="2000" dirty="0"/>
          </a:p>
          <a:p>
            <a:pPr marL="0" indent="0">
              <a:buNone/>
            </a:pPr>
            <a:r>
              <a:rPr lang="en-US" sz="2000" dirty="0"/>
              <a:t>    Total Active Cases = Total Positive Cases - Total Deaths - Total Recovered</a:t>
            </a:r>
          </a:p>
        </p:txBody>
      </p:sp>
    </p:spTree>
    <p:extLst>
      <p:ext uri="{BB962C8B-B14F-4D97-AF65-F5344CB8AC3E}">
        <p14:creationId xmlns:p14="http://schemas.microsoft.com/office/powerpoint/2010/main" val="2106607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8E47-ED14-4B1F-97E2-4007151DE822}"/>
              </a:ext>
            </a:extLst>
          </p:cNvPr>
          <p:cNvSpPr>
            <a:spLocks noGrp="1"/>
          </p:cNvSpPr>
          <p:nvPr>
            <p:ph type="title"/>
          </p:nvPr>
        </p:nvSpPr>
        <p:spPr/>
        <p:txBody>
          <a:bodyPr/>
          <a:lstStyle/>
          <a:p>
            <a:r>
              <a:rPr lang="en-US" dirty="0"/>
              <a:t>Accommodation</a:t>
            </a:r>
          </a:p>
        </p:txBody>
      </p:sp>
      <p:sp>
        <p:nvSpPr>
          <p:cNvPr id="3" name="Content Placeholder 2">
            <a:extLst>
              <a:ext uri="{FF2B5EF4-FFF2-40B4-BE49-F238E27FC236}">
                <a16:creationId xmlns:a16="http://schemas.microsoft.com/office/drawing/2014/main" id="{2BA2B70C-7C3C-4D47-A11A-BD136A4D1572}"/>
              </a:ext>
            </a:extLst>
          </p:cNvPr>
          <p:cNvSpPr>
            <a:spLocks noGrp="1"/>
          </p:cNvSpPr>
          <p:nvPr>
            <p:ph idx="1"/>
          </p:nvPr>
        </p:nvSpPr>
        <p:spPr/>
        <p:txBody>
          <a:bodyPr/>
          <a:lstStyle/>
          <a:p>
            <a:r>
              <a:rPr lang="en-US" b="1" dirty="0"/>
              <a:t>Getting latitude and longitude coordinates</a:t>
            </a:r>
            <a:r>
              <a:rPr lang="en-US" dirty="0"/>
              <a:t> </a:t>
            </a:r>
          </a:p>
          <a:p>
            <a:endParaRPr lang="en-US" dirty="0"/>
          </a:p>
        </p:txBody>
      </p:sp>
      <p:pic>
        <p:nvPicPr>
          <p:cNvPr id="4" name="Picture 3">
            <a:extLst>
              <a:ext uri="{FF2B5EF4-FFF2-40B4-BE49-F238E27FC236}">
                <a16:creationId xmlns:a16="http://schemas.microsoft.com/office/drawing/2014/main" id="{A0CC12DE-019B-42A4-A427-5FBC6006CC38}"/>
              </a:ext>
            </a:extLst>
          </p:cNvPr>
          <p:cNvPicPr/>
          <p:nvPr/>
        </p:nvPicPr>
        <p:blipFill>
          <a:blip r:embed="rId2"/>
          <a:stretch>
            <a:fillRect/>
          </a:stretch>
        </p:blipFill>
        <p:spPr>
          <a:xfrm>
            <a:off x="1315039" y="2569923"/>
            <a:ext cx="6557681" cy="2676093"/>
          </a:xfrm>
          <a:prstGeom prst="rect">
            <a:avLst/>
          </a:prstGeom>
        </p:spPr>
      </p:pic>
    </p:spTree>
    <p:extLst>
      <p:ext uri="{BB962C8B-B14F-4D97-AF65-F5344CB8AC3E}">
        <p14:creationId xmlns:p14="http://schemas.microsoft.com/office/powerpoint/2010/main" val="301906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ED6DF-110D-4B9D-9762-333E94DB6ACC}"/>
              </a:ext>
            </a:extLst>
          </p:cNvPr>
          <p:cNvSpPr>
            <a:spLocks noGrp="1"/>
          </p:cNvSpPr>
          <p:nvPr>
            <p:ph type="title"/>
          </p:nvPr>
        </p:nvSpPr>
        <p:spPr>
          <a:xfrm>
            <a:off x="1066800" y="642594"/>
            <a:ext cx="10058400" cy="375501"/>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8147CE26-643D-4540-94F4-1484123531BC}"/>
              </a:ext>
            </a:extLst>
          </p:cNvPr>
          <p:cNvSpPr>
            <a:spLocks noGrp="1"/>
          </p:cNvSpPr>
          <p:nvPr>
            <p:ph idx="1"/>
          </p:nvPr>
        </p:nvSpPr>
        <p:spPr>
          <a:xfrm>
            <a:off x="1066800" y="735291"/>
            <a:ext cx="10058400" cy="5217453"/>
          </a:xfrm>
        </p:spPr>
        <p:txBody>
          <a:bodyPr/>
          <a:lstStyle/>
          <a:p>
            <a:r>
              <a:rPr lang="en-US" b="1" dirty="0"/>
              <a:t>Searching nearby hotels</a:t>
            </a:r>
          </a:p>
          <a:p>
            <a:endParaRPr lang="en-US" dirty="0"/>
          </a:p>
        </p:txBody>
      </p:sp>
      <p:pic>
        <p:nvPicPr>
          <p:cNvPr id="4" name="Picture 3">
            <a:extLst>
              <a:ext uri="{FF2B5EF4-FFF2-40B4-BE49-F238E27FC236}">
                <a16:creationId xmlns:a16="http://schemas.microsoft.com/office/drawing/2014/main" id="{BF1241A8-8128-45CA-9A3C-20FE7ACA0E41}"/>
              </a:ext>
            </a:extLst>
          </p:cNvPr>
          <p:cNvPicPr/>
          <p:nvPr/>
        </p:nvPicPr>
        <p:blipFill>
          <a:blip r:embed="rId2"/>
          <a:stretch>
            <a:fillRect/>
          </a:stretch>
        </p:blipFill>
        <p:spPr>
          <a:xfrm>
            <a:off x="2111817" y="1341032"/>
            <a:ext cx="8062634" cy="4839309"/>
          </a:xfrm>
          <a:prstGeom prst="rect">
            <a:avLst/>
          </a:prstGeom>
        </p:spPr>
      </p:pic>
    </p:spTree>
    <p:extLst>
      <p:ext uri="{BB962C8B-B14F-4D97-AF65-F5344CB8AC3E}">
        <p14:creationId xmlns:p14="http://schemas.microsoft.com/office/powerpoint/2010/main" val="3211269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A994-E0C0-4B94-AC59-4DE0EE014A8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DDFED96-FE8F-405B-9495-1502DDC10D64}"/>
              </a:ext>
            </a:extLst>
          </p:cNvPr>
          <p:cNvSpPr>
            <a:spLocks noGrp="1"/>
          </p:cNvSpPr>
          <p:nvPr>
            <p:ph idx="1"/>
          </p:nvPr>
        </p:nvSpPr>
        <p:spPr>
          <a:xfrm>
            <a:off x="1066800" y="994528"/>
            <a:ext cx="10058400" cy="4958216"/>
          </a:xfrm>
        </p:spPr>
        <p:txBody>
          <a:bodyPr/>
          <a:lstStyle/>
          <a:p>
            <a:r>
              <a:rPr lang="en-US" b="1" dirty="0"/>
              <a:t>Comparing the ratings </a:t>
            </a:r>
          </a:p>
          <a:p>
            <a:endParaRPr lang="en-US" dirty="0"/>
          </a:p>
        </p:txBody>
      </p:sp>
      <p:pic>
        <p:nvPicPr>
          <p:cNvPr id="4" name="Picture 3">
            <a:extLst>
              <a:ext uri="{FF2B5EF4-FFF2-40B4-BE49-F238E27FC236}">
                <a16:creationId xmlns:a16="http://schemas.microsoft.com/office/drawing/2014/main" id="{9D8EBBB0-6725-45AE-947B-E5A3ECCF71B5}"/>
              </a:ext>
            </a:extLst>
          </p:cNvPr>
          <p:cNvPicPr/>
          <p:nvPr/>
        </p:nvPicPr>
        <p:blipFill>
          <a:blip r:embed="rId2"/>
          <a:stretch>
            <a:fillRect/>
          </a:stretch>
        </p:blipFill>
        <p:spPr>
          <a:xfrm>
            <a:off x="1066800" y="1769961"/>
            <a:ext cx="6284645" cy="3796284"/>
          </a:xfrm>
          <a:prstGeom prst="rect">
            <a:avLst/>
          </a:prstGeom>
        </p:spPr>
      </p:pic>
    </p:spTree>
    <p:extLst>
      <p:ext uri="{BB962C8B-B14F-4D97-AF65-F5344CB8AC3E}">
        <p14:creationId xmlns:p14="http://schemas.microsoft.com/office/powerpoint/2010/main" val="301044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F7B0-147E-41C6-A12B-ED9C100FC7D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2B7F737-BF2C-4D65-8A05-33C12223CFF0}"/>
              </a:ext>
            </a:extLst>
          </p:cNvPr>
          <p:cNvSpPr>
            <a:spLocks noGrp="1"/>
          </p:cNvSpPr>
          <p:nvPr>
            <p:ph idx="1"/>
          </p:nvPr>
        </p:nvSpPr>
        <p:spPr>
          <a:xfrm>
            <a:off x="1066800" y="5138469"/>
            <a:ext cx="10058400" cy="5189173"/>
          </a:xfrm>
        </p:spPr>
        <p:txBody>
          <a:bodyPr/>
          <a:lstStyle/>
          <a:p>
            <a:r>
              <a:rPr lang="en-US" dirty="0"/>
              <a:t>From the plot, the point in red circle which represents Loews Royal Pacific Resort seems to be the most ideal hotel that meets our requirements. </a:t>
            </a:r>
          </a:p>
        </p:txBody>
      </p:sp>
      <p:pic>
        <p:nvPicPr>
          <p:cNvPr id="5" name="Picture 4">
            <a:extLst>
              <a:ext uri="{FF2B5EF4-FFF2-40B4-BE49-F238E27FC236}">
                <a16:creationId xmlns:a16="http://schemas.microsoft.com/office/drawing/2014/main" id="{C8092681-3D22-4CF9-97DB-C81DCFDE4B10}"/>
              </a:ext>
            </a:extLst>
          </p:cNvPr>
          <p:cNvPicPr/>
          <p:nvPr/>
        </p:nvPicPr>
        <p:blipFill>
          <a:blip r:embed="rId2"/>
          <a:stretch>
            <a:fillRect/>
          </a:stretch>
        </p:blipFill>
        <p:spPr>
          <a:xfrm>
            <a:off x="2710017" y="642594"/>
            <a:ext cx="6771965" cy="4345659"/>
          </a:xfrm>
          <a:prstGeom prst="rect">
            <a:avLst/>
          </a:prstGeom>
        </p:spPr>
      </p:pic>
      <p:sp>
        <p:nvSpPr>
          <p:cNvPr id="6" name="Oval 5">
            <a:extLst>
              <a:ext uri="{FF2B5EF4-FFF2-40B4-BE49-F238E27FC236}">
                <a16:creationId xmlns:a16="http://schemas.microsoft.com/office/drawing/2014/main" id="{622D6B4E-D226-4190-A83F-AA7A3814246C}"/>
              </a:ext>
            </a:extLst>
          </p:cNvPr>
          <p:cNvSpPr/>
          <p:nvPr/>
        </p:nvSpPr>
        <p:spPr>
          <a:xfrm>
            <a:off x="3676454" y="1126503"/>
            <a:ext cx="325224" cy="353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072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8A1E-1C8F-4477-BFC7-F8F9CEC785AE}"/>
              </a:ext>
            </a:extLst>
          </p:cNvPr>
          <p:cNvSpPr>
            <a:spLocks noGrp="1"/>
          </p:cNvSpPr>
          <p:nvPr>
            <p:ph type="title"/>
          </p:nvPr>
        </p:nvSpPr>
        <p:spPr/>
        <p:txBody>
          <a:bodyPr/>
          <a:lstStyle/>
          <a:p>
            <a:r>
              <a:rPr lang="en-US" dirty="0"/>
              <a:t>COVID-19</a:t>
            </a:r>
            <a:br>
              <a:rPr lang="en-US" dirty="0"/>
            </a:br>
            <a:r>
              <a:rPr lang="en-US" dirty="0"/>
              <a:t>Active Cases Study</a:t>
            </a:r>
          </a:p>
        </p:txBody>
      </p:sp>
      <p:sp>
        <p:nvSpPr>
          <p:cNvPr id="4" name="Text Placeholder 3">
            <a:extLst>
              <a:ext uri="{FF2B5EF4-FFF2-40B4-BE49-F238E27FC236}">
                <a16:creationId xmlns:a16="http://schemas.microsoft.com/office/drawing/2014/main" id="{DBD76B24-BC4F-4C38-8D40-D6663608AB46}"/>
              </a:ext>
            </a:extLst>
          </p:cNvPr>
          <p:cNvSpPr>
            <a:spLocks noGrp="1"/>
          </p:cNvSpPr>
          <p:nvPr>
            <p:ph type="body" sz="half" idx="2"/>
          </p:nvPr>
        </p:nvSpPr>
        <p:spPr>
          <a:xfrm>
            <a:off x="8458200" y="3488592"/>
            <a:ext cx="3161963" cy="3606800"/>
          </a:xfrm>
        </p:spPr>
        <p:txBody>
          <a:bodyPr/>
          <a:lstStyle/>
          <a:p>
            <a:pPr marL="342900" indent="-342900">
              <a:buAutoNum type="arabicPeriod"/>
            </a:pPr>
            <a:r>
              <a:rPr lang="en-US" b="1" dirty="0"/>
              <a:t>ADF test</a:t>
            </a:r>
          </a:p>
          <a:p>
            <a:pPr marL="285750" indent="-285750">
              <a:buFont typeface="Arial" panose="020B0604020202020204" pitchFamily="34" charset="0"/>
              <a:buChar char="•"/>
            </a:pPr>
            <a:r>
              <a:rPr lang="en-US" b="1" dirty="0"/>
              <a:t>Active cases</a:t>
            </a:r>
          </a:p>
          <a:p>
            <a:pPr marL="285750" indent="-285750">
              <a:buFont typeface="Arial" panose="020B0604020202020204" pitchFamily="34" charset="0"/>
              <a:buChar char="•"/>
            </a:pPr>
            <a:r>
              <a:rPr lang="en-US" b="1" dirty="0"/>
              <a:t>Log(active cases)</a:t>
            </a:r>
          </a:p>
          <a:p>
            <a:pPr marL="285750" indent="-285750">
              <a:buFont typeface="Arial" panose="020B0604020202020204" pitchFamily="34" charset="0"/>
              <a:buChar char="•"/>
            </a:pPr>
            <a:endParaRPr lang="en-US" dirty="0"/>
          </a:p>
        </p:txBody>
      </p:sp>
      <p:pic>
        <p:nvPicPr>
          <p:cNvPr id="5" name="Content Placeholder 4">
            <a:extLst>
              <a:ext uri="{FF2B5EF4-FFF2-40B4-BE49-F238E27FC236}">
                <a16:creationId xmlns:a16="http://schemas.microsoft.com/office/drawing/2014/main" id="{E7547A2B-2CA1-4CA4-92BD-660ADD4B76CB}"/>
              </a:ext>
            </a:extLst>
          </p:cNvPr>
          <p:cNvPicPr>
            <a:picLocks noGrp="1"/>
          </p:cNvPicPr>
          <p:nvPr>
            <p:ph idx="1"/>
          </p:nvPr>
        </p:nvPicPr>
        <p:blipFill rotWithShape="1">
          <a:blip r:embed="rId2"/>
          <a:srcRect l="3713"/>
          <a:stretch/>
        </p:blipFill>
        <p:spPr bwMode="auto">
          <a:xfrm>
            <a:off x="370002" y="478117"/>
            <a:ext cx="3636390" cy="271757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9A09218D-3280-4A7D-8A91-BE08B9F50918}"/>
              </a:ext>
            </a:extLst>
          </p:cNvPr>
          <p:cNvPicPr/>
          <p:nvPr/>
        </p:nvPicPr>
        <p:blipFill rotWithShape="1">
          <a:blip r:embed="rId3"/>
          <a:srcRect r="5888"/>
          <a:stretch/>
        </p:blipFill>
        <p:spPr bwMode="auto">
          <a:xfrm>
            <a:off x="3903312" y="514197"/>
            <a:ext cx="3782060" cy="264541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236F723-12C7-4305-B3B3-35EEE157EE35}"/>
              </a:ext>
            </a:extLst>
          </p:cNvPr>
          <p:cNvPicPr/>
          <p:nvPr/>
        </p:nvPicPr>
        <p:blipFill>
          <a:blip r:embed="rId4"/>
          <a:stretch>
            <a:fillRect/>
          </a:stretch>
        </p:blipFill>
        <p:spPr>
          <a:xfrm>
            <a:off x="4367709" y="3903247"/>
            <a:ext cx="3117215" cy="1388745"/>
          </a:xfrm>
          <a:prstGeom prst="rect">
            <a:avLst/>
          </a:prstGeom>
        </p:spPr>
      </p:pic>
      <p:sp>
        <p:nvSpPr>
          <p:cNvPr id="8" name="TextBox 7">
            <a:extLst>
              <a:ext uri="{FF2B5EF4-FFF2-40B4-BE49-F238E27FC236}">
                <a16:creationId xmlns:a16="http://schemas.microsoft.com/office/drawing/2014/main" id="{6394230E-64B0-41E8-929F-619161E9F965}"/>
              </a:ext>
            </a:extLst>
          </p:cNvPr>
          <p:cNvSpPr txBox="1"/>
          <p:nvPr/>
        </p:nvSpPr>
        <p:spPr>
          <a:xfrm>
            <a:off x="4893858" y="3195687"/>
            <a:ext cx="2300141" cy="369332"/>
          </a:xfrm>
          <a:prstGeom prst="rect">
            <a:avLst/>
          </a:prstGeom>
          <a:noFill/>
        </p:spPr>
        <p:txBody>
          <a:bodyPr wrap="square" rtlCol="0">
            <a:spAutoFit/>
          </a:bodyPr>
          <a:lstStyle/>
          <a:p>
            <a:r>
              <a:rPr lang="en-US" dirty="0"/>
              <a:t>log(active cases)</a:t>
            </a:r>
          </a:p>
        </p:txBody>
      </p:sp>
      <p:sp>
        <p:nvSpPr>
          <p:cNvPr id="9" name="TextBox 8">
            <a:extLst>
              <a:ext uri="{FF2B5EF4-FFF2-40B4-BE49-F238E27FC236}">
                <a16:creationId xmlns:a16="http://schemas.microsoft.com/office/drawing/2014/main" id="{178D7299-AED6-477F-B7D9-036E82539727}"/>
              </a:ext>
            </a:extLst>
          </p:cNvPr>
          <p:cNvSpPr txBox="1"/>
          <p:nvPr/>
        </p:nvSpPr>
        <p:spPr>
          <a:xfrm>
            <a:off x="1584041" y="3195687"/>
            <a:ext cx="2045616" cy="369332"/>
          </a:xfrm>
          <a:prstGeom prst="rect">
            <a:avLst/>
          </a:prstGeom>
          <a:noFill/>
        </p:spPr>
        <p:txBody>
          <a:bodyPr wrap="square" rtlCol="0">
            <a:spAutoFit/>
          </a:bodyPr>
          <a:lstStyle/>
          <a:p>
            <a:r>
              <a:rPr lang="en-US" dirty="0"/>
              <a:t>Active cases</a:t>
            </a:r>
          </a:p>
        </p:txBody>
      </p:sp>
    </p:spTree>
    <p:extLst>
      <p:ext uri="{BB962C8B-B14F-4D97-AF65-F5344CB8AC3E}">
        <p14:creationId xmlns:p14="http://schemas.microsoft.com/office/powerpoint/2010/main" val="381124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7A0A8-3E44-4F4D-BF35-81C99EBCFCEC}"/>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49DCBFF-A7BC-4DAC-956C-97E6FFF1DE67}"/>
              </a:ext>
            </a:extLst>
          </p:cNvPr>
          <p:cNvSpPr>
            <a:spLocks noGrp="1"/>
          </p:cNvSpPr>
          <p:nvPr>
            <p:ph type="body" sz="half" idx="2"/>
          </p:nvPr>
        </p:nvSpPr>
        <p:spPr/>
        <p:txBody>
          <a:bodyPr/>
          <a:lstStyle/>
          <a:p>
            <a:pPr marL="342900" indent="-342900">
              <a:buAutoNum type="arabicPeriod"/>
            </a:pPr>
            <a:r>
              <a:rPr lang="en-US" b="1" dirty="0"/>
              <a:t>ADF test</a:t>
            </a:r>
          </a:p>
          <a:p>
            <a:pPr marL="285750" indent="-285750">
              <a:buFont typeface="Arial" panose="020B0604020202020204" pitchFamily="34" charset="0"/>
              <a:buChar char="•"/>
            </a:pPr>
            <a:r>
              <a:rPr lang="en-US" b="1" dirty="0"/>
              <a:t>First difference of log(active cases)</a:t>
            </a:r>
          </a:p>
          <a:p>
            <a:endParaRPr lang="en-US" dirty="0"/>
          </a:p>
        </p:txBody>
      </p:sp>
      <p:pic>
        <p:nvPicPr>
          <p:cNvPr id="5" name="Content Placeholder 4">
            <a:extLst>
              <a:ext uri="{FF2B5EF4-FFF2-40B4-BE49-F238E27FC236}">
                <a16:creationId xmlns:a16="http://schemas.microsoft.com/office/drawing/2014/main" id="{4A608A66-AA74-49CF-AF20-EF7FC595738C}"/>
              </a:ext>
            </a:extLst>
          </p:cNvPr>
          <p:cNvPicPr>
            <a:picLocks noGrp="1"/>
          </p:cNvPicPr>
          <p:nvPr>
            <p:ph idx="1"/>
          </p:nvPr>
        </p:nvPicPr>
        <p:blipFill>
          <a:blip r:embed="rId2"/>
          <a:stretch>
            <a:fillRect/>
          </a:stretch>
        </p:blipFill>
        <p:spPr>
          <a:xfrm>
            <a:off x="1595045" y="1088325"/>
            <a:ext cx="5517479" cy="2724102"/>
          </a:xfrm>
          <a:prstGeom prst="rect">
            <a:avLst/>
          </a:prstGeom>
        </p:spPr>
      </p:pic>
      <p:sp>
        <p:nvSpPr>
          <p:cNvPr id="6" name="TextBox 5">
            <a:extLst>
              <a:ext uri="{FF2B5EF4-FFF2-40B4-BE49-F238E27FC236}">
                <a16:creationId xmlns:a16="http://schemas.microsoft.com/office/drawing/2014/main" id="{7151B32A-6653-4F05-9D14-FF0C428332B2}"/>
              </a:ext>
            </a:extLst>
          </p:cNvPr>
          <p:cNvSpPr txBox="1"/>
          <p:nvPr/>
        </p:nvSpPr>
        <p:spPr>
          <a:xfrm>
            <a:off x="1159496" y="4407624"/>
            <a:ext cx="6716598" cy="646331"/>
          </a:xfrm>
          <a:prstGeom prst="rect">
            <a:avLst/>
          </a:prstGeom>
          <a:noFill/>
        </p:spPr>
        <p:txBody>
          <a:bodyPr wrap="square" rtlCol="0">
            <a:spAutoFit/>
          </a:bodyPr>
          <a:lstStyle/>
          <a:p>
            <a:r>
              <a:rPr lang="en-US" dirty="0"/>
              <a:t>The first difference of log(active cases) is stationary. We can then use this series to run ARMA regression. </a:t>
            </a:r>
          </a:p>
        </p:txBody>
      </p:sp>
    </p:spTree>
    <p:extLst>
      <p:ext uri="{BB962C8B-B14F-4D97-AF65-F5344CB8AC3E}">
        <p14:creationId xmlns:p14="http://schemas.microsoft.com/office/powerpoint/2010/main" val="30930361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{92B5E302-D0F3-47EA-8E0D-41496FE89D23}tf78438558</Template>
  <TotalTime>0</TotalTime>
  <Words>503</Words>
  <Application>Microsoft Office PowerPoint</Application>
  <PresentationFormat>Widescreen</PresentationFormat>
  <Paragraphs>42</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Garamond</vt:lpstr>
      <vt:lpstr>SavonVTI</vt:lpstr>
      <vt:lpstr>IBM Data Science  Capstone Project</vt:lpstr>
      <vt:lpstr>Introduction</vt:lpstr>
      <vt:lpstr>Data preparation</vt:lpstr>
      <vt:lpstr>Accommodation</vt:lpstr>
      <vt:lpstr>PowerPoint Presentation</vt:lpstr>
      <vt:lpstr>PowerPoint Presentation</vt:lpstr>
      <vt:lpstr>PowerPoint Presentation</vt:lpstr>
      <vt:lpstr>COVID-19 Active Cases Study</vt:lpstr>
      <vt:lpstr>PowerPoint Presentation</vt:lpstr>
      <vt:lpstr>PowerPoint Presentation</vt:lpstr>
      <vt:lpstr>PowerPoint Presentation</vt:lpstr>
      <vt:lpstr>PowerPoint Presentation</vt:lpstr>
      <vt:lpstr>PowerPoint Presentation</vt:lpstr>
      <vt:lpstr>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2020-07-01T11:41:06Z</dcterms:created>
  <dcterms:modified xsi:type="dcterms:W3CDTF">2020-07-01T12:15:38Z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